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68"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480" y="2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058587F-6180-4693-880D-178B91980D38}" type="datetimeFigureOut">
              <a:rPr lang="en-US" smtClean="0"/>
              <a:t>4/1/2020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0CFC30-1864-4585-9300-61C96132C464}" type="slidenum">
              <a:rPr lang="en-US" smtClean="0"/>
              <a:t>‹#›</a:t>
            </a:fld>
            <a:endParaRPr lang="en-US"/>
          </a:p>
        </p:txBody>
      </p:sp>
    </p:spTree>
    <p:extLst>
      <p:ext uri="{BB962C8B-B14F-4D97-AF65-F5344CB8AC3E}">
        <p14:creationId xmlns:p14="http://schemas.microsoft.com/office/powerpoint/2010/main" val="1010600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cover a community based program for clients on parole expounding on different aspects.</a:t>
            </a:r>
            <a:endParaRPr lang="en-US" dirty="0"/>
          </a:p>
        </p:txBody>
      </p:sp>
      <p:sp>
        <p:nvSpPr>
          <p:cNvPr id="4" name="Slide Number Placeholder 3"/>
          <p:cNvSpPr>
            <a:spLocks noGrp="1"/>
          </p:cNvSpPr>
          <p:nvPr>
            <p:ph type="sldNum" sz="quarter" idx="10"/>
          </p:nvPr>
        </p:nvSpPr>
        <p:spPr/>
        <p:txBody>
          <a:bodyPr/>
          <a:lstStyle/>
          <a:p>
            <a:fld id="{BD0CFC30-1864-4585-9300-61C96132C464}" type="slidenum">
              <a:rPr lang="en-US" smtClean="0"/>
              <a:t>1</a:t>
            </a:fld>
            <a:endParaRPr lang="en-US"/>
          </a:p>
        </p:txBody>
      </p:sp>
    </p:spTree>
    <p:extLst>
      <p:ext uri="{BB962C8B-B14F-4D97-AF65-F5344CB8AC3E}">
        <p14:creationId xmlns:p14="http://schemas.microsoft.com/office/powerpoint/2010/main" val="2309224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community based program I choose to create </a:t>
            </a:r>
            <a:r>
              <a:rPr lang="en-US" dirty="0" smtClean="0">
                <a:latin typeface="Times New Roman" pitchFamily="18" charset="0"/>
                <a:cs typeface="Times New Roman" pitchFamily="18" charset="0"/>
              </a:rPr>
              <a:t>is for </a:t>
            </a:r>
            <a:r>
              <a:rPr lang="en-US" dirty="0" smtClean="0">
                <a:latin typeface="Times New Roman" pitchFamily="18" charset="0"/>
                <a:cs typeface="Times New Roman" pitchFamily="18" charset="0"/>
              </a:rPr>
              <a:t>parolees healthcare.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program is going to focus mostly on women and girls healthcare and well-being.</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Many women who have been released from jail need  their health catered for.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this program will provide healthcare services to women on parole.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services will help them cope with life outside prison easily. The</a:t>
            </a:r>
            <a:r>
              <a:rPr lang="en-US" baseline="0" dirty="0" smtClean="0">
                <a:latin typeface="Times New Roman" pitchFamily="18" charset="0"/>
                <a:cs typeface="Times New Roman" pitchFamily="18" charset="0"/>
              </a:rPr>
              <a:t> health program will be free to all women and girls who are on parole until their time parole is finished. If the parolee was sentenced to five years in jail, but released on parole, the program is willing to accommodate the parolee until their sentence is over. </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2</a:t>
            </a:fld>
            <a:endParaRPr lang="en-US"/>
          </a:p>
        </p:txBody>
      </p:sp>
    </p:spTree>
    <p:extLst>
      <p:ext uri="{BB962C8B-B14F-4D97-AF65-F5344CB8AC3E}">
        <p14:creationId xmlns:p14="http://schemas.microsoft.com/office/powerpoint/2010/main" val="3602061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name of the health care is Women and Girls Friendly Healthcare center.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program will only cater for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women and  girls who are on parole. This is clear and specific because it highlights the target I want to work with.</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name symbolizes my interest in working with women and the young girls.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bottom line is all clients are supposed to be on parole. This</a:t>
            </a:r>
            <a:r>
              <a:rPr lang="en-US" baseline="0" dirty="0" smtClean="0">
                <a:latin typeface="Times New Roman" pitchFamily="18" charset="0"/>
                <a:cs typeface="Times New Roman" pitchFamily="18" charset="0"/>
              </a:rPr>
              <a:t> means that every woman and youth that wants to join this program should be on parole and should have the documents and a parole officer. Otherwise, the program cannot cater for other women in the community unless there is a crisis in the city or the country.</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3</a:t>
            </a:fld>
            <a:endParaRPr lang="en-US"/>
          </a:p>
        </p:txBody>
      </p:sp>
    </p:spTree>
    <p:extLst>
      <p:ext uri="{BB962C8B-B14F-4D97-AF65-F5344CB8AC3E}">
        <p14:creationId xmlns:p14="http://schemas.microsoft.com/office/powerpoint/2010/main" val="1235909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location of the program will be in the outskirts of the city.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However, it will not be too far to enable the clients to access it.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type of clients to be served are the female gender.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includes women and teenage girls in need of the program’s services.</a:t>
            </a:r>
            <a:r>
              <a:rPr lang="en-US" baseline="0" dirty="0" smtClean="0">
                <a:latin typeface="Times New Roman" pitchFamily="18" charset="0"/>
                <a:cs typeface="Times New Roman" pitchFamily="18" charset="0"/>
              </a:rPr>
              <a:t> The clients age should be from 18 to 35 years. </a:t>
            </a:r>
            <a:r>
              <a:rPr lang="en-US" dirty="0" smtClean="0">
                <a:latin typeface="Times New Roman" pitchFamily="18" charset="0"/>
                <a:cs typeface="Times New Roman" pitchFamily="18" charset="0"/>
              </a:rPr>
              <a:t>Also, the clients must be on parole or probation.</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If one is not on probation or on parole, then they are not eligible</a:t>
            </a:r>
            <a:r>
              <a:rPr lang="en-US" baseline="0" dirty="0" smtClean="0">
                <a:latin typeface="Times New Roman" pitchFamily="18" charset="0"/>
                <a:cs typeface="Times New Roman" pitchFamily="18" charset="0"/>
              </a:rPr>
              <a:t> for the services offered in the program. Hence, all women and girls who are on parole are going to get the services offered by the program.</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4</a:t>
            </a:fld>
            <a:endParaRPr lang="en-US"/>
          </a:p>
        </p:txBody>
      </p:sp>
    </p:spTree>
    <p:extLst>
      <p:ext uri="{BB962C8B-B14F-4D97-AF65-F5344CB8AC3E}">
        <p14:creationId xmlns:p14="http://schemas.microsoft.com/office/powerpoint/2010/main" val="3949539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mission statement is “ To Give Hope and Contribute to the  Health and Well-being of Women and Girls on Parole with the help of the community.</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mission statement can help people have the awareness of the program. This is done through involving the community to spread the word about the existence and the services provided by the program.</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statement also create awareness to people who may need the services.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Thus, the purpose of mission statements is to inspire the target individuals.</a:t>
            </a:r>
            <a:r>
              <a:rPr lang="en-US" baseline="0" dirty="0" smtClean="0">
                <a:latin typeface="Times New Roman" pitchFamily="18" charset="0"/>
                <a:cs typeface="Times New Roman" pitchFamily="18" charset="0"/>
              </a:rPr>
              <a:t> It </a:t>
            </a:r>
            <a:r>
              <a:rPr lang="en-US" dirty="0" smtClean="0">
                <a:latin typeface="Times New Roman" pitchFamily="18" charset="0"/>
                <a:cs typeface="Times New Roman" pitchFamily="18" charset="0"/>
              </a:rPr>
              <a:t>does this by providing a straight-forward mission of the program. That is why every program</a:t>
            </a:r>
            <a:r>
              <a:rPr lang="en-US" baseline="0" dirty="0" smtClean="0">
                <a:latin typeface="Times New Roman" pitchFamily="18" charset="0"/>
                <a:cs typeface="Times New Roman" pitchFamily="18" charset="0"/>
              </a:rPr>
              <a:t> should have a mission statement since it acts as a strategy to reach the target individuals.</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5</a:t>
            </a:fld>
            <a:endParaRPr lang="en-US"/>
          </a:p>
        </p:txBody>
      </p:sp>
    </p:spTree>
    <p:extLst>
      <p:ext uri="{BB962C8B-B14F-4D97-AF65-F5344CB8AC3E}">
        <p14:creationId xmlns:p14="http://schemas.microsoft.com/office/powerpoint/2010/main" val="3185523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I choose my program to a non-profit one to convenience the clients.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reason is because, they struggle in getting decent employments.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also struggle in managing their bills during this period.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Therefore, a non-profit organization will help in managing their healthcare bills.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will help them use the healthcare bills in important bills like rent and food.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 would liaise with the local government and other healthcare programs for funds.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would help the program get the products and financial support it needs. For examples provision of several doctors, nurses and counselors, social</a:t>
            </a:r>
            <a:r>
              <a:rPr lang="en-US" baseline="0" dirty="0" smtClean="0">
                <a:latin typeface="Times New Roman" pitchFamily="18" charset="0"/>
                <a:cs typeface="Times New Roman" pitchFamily="18" charset="0"/>
              </a:rPr>
              <a:t> workers </a:t>
            </a:r>
            <a:r>
              <a:rPr lang="en-US" dirty="0" smtClean="0">
                <a:latin typeface="Times New Roman" pitchFamily="18" charset="0"/>
                <a:cs typeface="Times New Roman" pitchFamily="18" charset="0"/>
              </a:rPr>
              <a:t>and medicine. If these necessities are provided, then the</a:t>
            </a:r>
            <a:r>
              <a:rPr lang="en-US" baseline="0" dirty="0" smtClean="0">
                <a:latin typeface="Times New Roman" pitchFamily="18" charset="0"/>
                <a:cs typeface="Times New Roman" pitchFamily="18" charset="0"/>
              </a:rPr>
              <a:t> program would cater for its clients needs.</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6</a:t>
            </a:fld>
            <a:endParaRPr lang="en-US"/>
          </a:p>
        </p:txBody>
      </p:sp>
    </p:spTree>
    <p:extLst>
      <p:ext uri="{BB962C8B-B14F-4D97-AF65-F5344CB8AC3E}">
        <p14:creationId xmlns:p14="http://schemas.microsoft.com/office/powerpoint/2010/main" val="792200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It is a healthcare program that would provide healthcare </a:t>
            </a:r>
            <a:r>
              <a:rPr lang="en-US" dirty="0" smtClean="0">
                <a:latin typeface="Times New Roman" pitchFamily="18" charset="0"/>
                <a:cs typeface="Times New Roman" pitchFamily="18" charset="0"/>
              </a:rPr>
              <a:t>services (</a:t>
            </a:r>
            <a:r>
              <a:rPr lang="en-US" dirty="0" err="1" smtClean="0">
                <a:latin typeface="Times New Roman" pitchFamily="18" charset="0"/>
                <a:cs typeface="Times New Roman" pitchFamily="18" charset="0"/>
              </a:rPr>
              <a:t>Matz</a:t>
            </a:r>
            <a:r>
              <a:rPr lang="en-US" dirty="0" smtClean="0">
                <a:latin typeface="Times New Roman" pitchFamily="18" charset="0"/>
                <a:cs typeface="Times New Roman" pitchFamily="18" charset="0"/>
              </a:rPr>
              <a:t>, 2018).</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program will have services such as counseling.</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Other services will include family planning, screening and mentoring.</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services would help the women and girls plan their life.</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Through counseling and therapy, the parolees can benefit a lot.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could make good life decisions, and plan their lives.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can also choose to stay out of trouble to evade being arrested.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They can manage to change their lives for the better. Basically, through therapy and counseling</a:t>
            </a:r>
            <a:r>
              <a:rPr lang="en-US" baseline="0" dirty="0" smtClean="0">
                <a:latin typeface="Times New Roman" pitchFamily="18" charset="0"/>
                <a:cs typeface="Times New Roman" pitchFamily="18" charset="0"/>
              </a:rPr>
              <a:t> services, parolees will be able to change their lives and prevent themselves from going back to old habits that led them to being arrested.</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7</a:t>
            </a:fld>
            <a:endParaRPr lang="en-US"/>
          </a:p>
        </p:txBody>
      </p:sp>
    </p:spTree>
    <p:extLst>
      <p:ext uri="{BB962C8B-B14F-4D97-AF65-F5344CB8AC3E}">
        <p14:creationId xmlns:p14="http://schemas.microsoft.com/office/powerpoint/2010/main" val="2757843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Therapy would also help them cope with stigma from other </a:t>
            </a:r>
            <a:r>
              <a:rPr lang="en-US" dirty="0" smtClean="0">
                <a:latin typeface="Times New Roman" pitchFamily="18" charset="0"/>
                <a:cs typeface="Times New Roman" pitchFamily="18" charset="0"/>
              </a:rPr>
              <a:t>people (</a:t>
            </a:r>
            <a:r>
              <a:rPr lang="en-US" dirty="0" err="1" smtClean="0">
                <a:latin typeface="Times New Roman" pitchFamily="18" charset="0"/>
                <a:cs typeface="Times New Roman" pitchFamily="18" charset="0"/>
              </a:rPr>
              <a:t>Kuluski</a:t>
            </a:r>
            <a:r>
              <a:rPr lang="en-US" dirty="0" smtClean="0">
                <a:latin typeface="Times New Roman" pitchFamily="18" charset="0"/>
                <a:cs typeface="Times New Roman" pitchFamily="18" charset="0"/>
              </a:rPr>
              <a:t>, 2017).</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Another service in the program is family planning.</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Family planning is essential to women in the age 18 to 35 </a:t>
            </a:r>
            <a:r>
              <a:rPr lang="en-US" dirty="0" smtClean="0">
                <a:latin typeface="Times New Roman" pitchFamily="18" charset="0"/>
                <a:cs typeface="Times New Roman" pitchFamily="18" charset="0"/>
              </a:rPr>
              <a:t>years (Smith, 2019).</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Every woman does not want to get unwanted pregnancies.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is especially for parolees, who are struggling to get back on their </a:t>
            </a:r>
            <a:r>
              <a:rPr lang="en-US" dirty="0" smtClean="0">
                <a:latin typeface="Times New Roman" pitchFamily="18" charset="0"/>
                <a:cs typeface="Times New Roman" pitchFamily="18" charset="0"/>
              </a:rPr>
              <a:t>feet.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last thing on their mind getting pregnant with inadequate resources.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Hence, the program would provide free family planning services for parolees.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would help them think of more important things to do to make their lives better</a:t>
            </a:r>
            <a:r>
              <a:rPr lang="en-US" baseline="0" dirty="0" smtClean="0">
                <a:latin typeface="Times New Roman" pitchFamily="18" charset="0"/>
                <a:cs typeface="Times New Roman" pitchFamily="18" charset="0"/>
              </a:rPr>
              <a:t> like focusing on following the parole’s requirement, getting a job to keep them busy and other activities.</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8</a:t>
            </a:fld>
            <a:endParaRPr lang="en-US"/>
          </a:p>
        </p:txBody>
      </p:sp>
    </p:spTree>
    <p:extLst>
      <p:ext uri="{BB962C8B-B14F-4D97-AF65-F5344CB8AC3E}">
        <p14:creationId xmlns:p14="http://schemas.microsoft.com/office/powerpoint/2010/main" val="331484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itchFamily="18" charset="0"/>
                <a:cs typeface="Times New Roman" pitchFamily="18" charset="0"/>
              </a:rPr>
              <a:t>Another service that would be in the program is screening of diseases. Screening of some diseases such as cancer and HIV/AIDS.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Screening can be done for cervical cancer, and breast cancer.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Testing for HIV/AIDs will also be done to the clients who are </a:t>
            </a:r>
            <a:r>
              <a:rPr lang="en-US" dirty="0" smtClean="0">
                <a:latin typeface="Times New Roman" pitchFamily="18" charset="0"/>
                <a:cs typeface="Times New Roman" pitchFamily="18" charset="0"/>
              </a:rPr>
              <a:t>willing (</a:t>
            </a:r>
            <a:r>
              <a:rPr lang="de-DE" dirty="0" smtClean="0">
                <a:latin typeface="Times New Roman" pitchFamily="18" charset="0"/>
                <a:cs typeface="Times New Roman" pitchFamily="18" charset="0"/>
              </a:rPr>
              <a:t>Denton, &amp; Lichtenstein, 2018)</a:t>
            </a:r>
            <a:r>
              <a:rPr lang="en-US" dirty="0" smtClean="0">
                <a:latin typeface="Times New Roman" pitchFamily="18" charset="0"/>
                <a:cs typeface="Times New Roman" pitchFamily="18" charset="0"/>
              </a:rPr>
              <a: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 ones who are tested positive would be involved in counseling. This would help them accept their new status and adhere their drugs.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Also, the ones tested negative would be advised on prevention measures.</a:t>
            </a:r>
          </a:p>
          <a:p>
            <a:r>
              <a:rPr lang="en-US" dirty="0" smtClean="0">
                <a:latin typeface="Times New Roman" pitchFamily="18" charset="0"/>
                <a:cs typeface="Times New Roman" pitchFamily="18" charset="0"/>
              </a:rPr>
              <a:t>Such measure can include nutrition, and use of protection, among others. Giving such</a:t>
            </a:r>
            <a:r>
              <a:rPr lang="en-US" baseline="0" dirty="0" smtClean="0">
                <a:latin typeface="Times New Roman" pitchFamily="18" charset="0"/>
                <a:cs typeface="Times New Roman" pitchFamily="18" charset="0"/>
              </a:rPr>
              <a:t> women guidance on how to prevent themselves from contracting HIV/AIDS  and other sexually transmitted diseases would help them be careful and safe. It would also help the parolees see that the community cares for them.</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9</a:t>
            </a:fld>
            <a:endParaRPr lang="en-US"/>
          </a:p>
        </p:txBody>
      </p:sp>
    </p:spTree>
    <p:extLst>
      <p:ext uri="{BB962C8B-B14F-4D97-AF65-F5344CB8AC3E}">
        <p14:creationId xmlns:p14="http://schemas.microsoft.com/office/powerpoint/2010/main" val="2064529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There are several treatment programs that would be offered.</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First is rehabilitative programs like counseling and therapy for the parolees.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Counseling and rehabilitative services are one of the program’s main purposes.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These treatments can include trauma counseling, and sexual abuse counseling.</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It can also include substance abuse counseling and rehabilitation.</a:t>
            </a:r>
            <a:r>
              <a:rPr lang="en-US" baseline="0" dirty="0" smtClean="0">
                <a:latin typeface="Times New Roman" pitchFamily="18" charset="0"/>
                <a:cs typeface="Times New Roman" pitchFamily="18" charset="0"/>
              </a:rPr>
              <a:t> T</a:t>
            </a:r>
            <a:r>
              <a:rPr lang="en-US" dirty="0" smtClean="0">
                <a:latin typeface="Times New Roman" pitchFamily="18" charset="0"/>
                <a:cs typeface="Times New Roman" pitchFamily="18" charset="0"/>
              </a:rPr>
              <a:t>he reason for rehabilitation is because the paroles have easy access to drugs</a:t>
            </a:r>
          </a:p>
          <a:p>
            <a:r>
              <a:rPr lang="en-US" dirty="0" smtClean="0">
                <a:latin typeface="Times New Roman" pitchFamily="18" charset="0"/>
                <a:cs typeface="Times New Roman" pitchFamily="18" charset="0"/>
              </a:rPr>
              <a:t>Hence, they can go back to it or relapse, which can make them go back to jail. This can mess up their parole requirements, thus, making them go back to prison</a:t>
            </a:r>
            <a:r>
              <a:rPr lang="en-US" baseline="0" dirty="0" smtClean="0">
                <a:latin typeface="Times New Roman" pitchFamily="18" charset="0"/>
                <a:cs typeface="Times New Roman" pitchFamily="18" charset="0"/>
              </a:rPr>
              <a:t> for violation. Treatments for minor diseases like pain, infections, and common cold are offered.</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10</a:t>
            </a:fld>
            <a:endParaRPr lang="en-US"/>
          </a:p>
        </p:txBody>
      </p:sp>
    </p:spTree>
    <p:extLst>
      <p:ext uri="{BB962C8B-B14F-4D97-AF65-F5344CB8AC3E}">
        <p14:creationId xmlns:p14="http://schemas.microsoft.com/office/powerpoint/2010/main" val="651228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Women and Girls Friendly Healthcare Center will help in making life easier for parolees.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Focusing more on women and girls will make the community offer support. The program would help the women and girls by providing good health services.</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Through the treatment services, most women and girls would benefit.</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Working with the community will help the parolees feel loved and cared for.</a:t>
            </a:r>
            <a:r>
              <a:rPr lang="en-US" baseline="0"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Thus, they would be able to feel included into the community once more. The</a:t>
            </a:r>
            <a:r>
              <a:rPr lang="en-US" baseline="0" dirty="0" smtClean="0">
                <a:latin typeface="Times New Roman" pitchFamily="18" charset="0"/>
                <a:cs typeface="Times New Roman" pitchFamily="18" charset="0"/>
              </a:rPr>
              <a:t> purpose of this program is to help the parolees not to feel left out or segregated from other people in community because of their past. Working with the community will help them feel accepted and cared for, socially, and medically.</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D0CFC30-1864-4585-9300-61C96132C464}" type="slidenum">
              <a:rPr lang="en-US" smtClean="0"/>
              <a:t>11</a:t>
            </a:fld>
            <a:endParaRPr lang="en-US"/>
          </a:p>
        </p:txBody>
      </p:sp>
    </p:spTree>
    <p:extLst>
      <p:ext uri="{BB962C8B-B14F-4D97-AF65-F5344CB8AC3E}">
        <p14:creationId xmlns:p14="http://schemas.microsoft.com/office/powerpoint/2010/main" val="1426012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1035492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493199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2207019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13E62E4-F77B-4F44-AD1F-D4669903449F}" type="datetimeFigureOut">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2868383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13E62E4-F77B-4F44-AD1F-D4669903449F}" type="datetimeFigureOut">
              <a:rPr lang="en-US" smtClean="0"/>
              <a:t>4/1/2020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549580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1742994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1767850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28652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E62E4-F77B-4F44-AD1F-D4669903449F}" type="datetimeFigureOut">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2730569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3E62E4-F77B-4F44-AD1F-D4669903449F}" type="datetimeFigureOut">
              <a:rPr lang="en-US" smtClean="0"/>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304870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369418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6206926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1360512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17839680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41562824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1626162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13E62E4-F77B-4F44-AD1F-D4669903449F}" type="datetimeFigureOut">
              <a:rPr lang="en-US" smtClean="0"/>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FED717-CB4C-4619-B67B-6BDB85703477}" type="slidenum">
              <a:rPr lang="en-US" smtClean="0"/>
              <a:t>‹#›</a:t>
            </a:fld>
            <a:endParaRPr lang="en-US"/>
          </a:p>
        </p:txBody>
      </p:sp>
    </p:spTree>
    <p:extLst>
      <p:ext uri="{BB962C8B-B14F-4D97-AF65-F5344CB8AC3E}">
        <p14:creationId xmlns:p14="http://schemas.microsoft.com/office/powerpoint/2010/main" val="21520043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13E62E4-F77B-4F44-AD1F-D4669903449F}" type="datetimeFigureOut">
              <a:rPr lang="en-US" smtClean="0"/>
              <a:t>4/1/2020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50FED717-CB4C-4619-B67B-6BDB85703477}" type="slidenum">
              <a:rPr lang="en-US" smtClean="0"/>
              <a:t>‹#›</a:t>
            </a:fld>
            <a:endParaRPr lang="en-US"/>
          </a:p>
        </p:txBody>
      </p:sp>
    </p:spTree>
    <p:extLst>
      <p:ext uri="{BB962C8B-B14F-4D97-AF65-F5344CB8AC3E}">
        <p14:creationId xmlns:p14="http://schemas.microsoft.com/office/powerpoint/2010/main" val="253147566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1850" y="740980"/>
            <a:ext cx="10515600" cy="2680137"/>
          </a:xfrm>
        </p:spPr>
        <p:txBody>
          <a:bodyPr/>
          <a:lstStyle/>
          <a:p>
            <a:r>
              <a:rPr lang="en-US" dirty="0" smtClean="0">
                <a:latin typeface="Times New Roman" pitchFamily="18" charset="0"/>
                <a:cs typeface="Times New Roman" pitchFamily="18" charset="0"/>
              </a:rPr>
              <a:t>Community Based Program for Clients on Parole</a:t>
            </a:r>
            <a:endParaRPr lang="en-US" dirty="0">
              <a:latin typeface="Times New Roman" pitchFamily="18" charset="0"/>
              <a:cs typeface="Times New Roman" pitchFamily="18" charset="0"/>
            </a:endParaRPr>
          </a:p>
        </p:txBody>
      </p:sp>
      <p:sp>
        <p:nvSpPr>
          <p:cNvPr id="3" name="Text Placeholder 2"/>
          <p:cNvSpPr>
            <a:spLocks noGrp="1"/>
          </p:cNvSpPr>
          <p:nvPr>
            <p:ph type="body" idx="1"/>
          </p:nvPr>
        </p:nvSpPr>
        <p:spPr>
          <a:xfrm>
            <a:off x="831850" y="3909849"/>
            <a:ext cx="10515600" cy="2179802"/>
          </a:xfrm>
        </p:spPr>
        <p:txBody>
          <a:bodyPr>
            <a:normAutofit/>
          </a:bodyPr>
          <a:lstStyle/>
          <a:p>
            <a:pPr algn="ctr"/>
            <a:r>
              <a:rPr lang="en-US" sz="3200" b="1" cap="none" dirty="0" smtClean="0">
                <a:latin typeface="Times New Roman" pitchFamily="18" charset="0"/>
                <a:cs typeface="Times New Roman" pitchFamily="18" charset="0"/>
              </a:rPr>
              <a:t>Student’s Name </a:t>
            </a:r>
          </a:p>
          <a:p>
            <a:pPr algn="ctr"/>
            <a:r>
              <a:rPr lang="en-US" sz="3200" b="1" cap="none" dirty="0" smtClean="0">
                <a:latin typeface="Times New Roman" pitchFamily="18" charset="0"/>
                <a:cs typeface="Times New Roman" pitchFamily="18" charset="0"/>
              </a:rPr>
              <a:t>Instructor’s Name </a:t>
            </a:r>
            <a:endParaRPr lang="en-US" sz="3200" b="1" cap="none" dirty="0">
              <a:latin typeface="Times New Roman" pitchFamily="18" charset="0"/>
              <a:cs typeface="Times New Roman" pitchFamily="18" charset="0"/>
            </a:endParaRPr>
          </a:p>
        </p:txBody>
      </p:sp>
    </p:spTree>
    <p:extLst>
      <p:ext uri="{BB962C8B-B14F-4D97-AF65-F5344CB8AC3E}">
        <p14:creationId xmlns:p14="http://schemas.microsoft.com/office/powerpoint/2010/main" val="1557486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Introduction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04952" y="1825625"/>
            <a:ext cx="11987048" cy="4351338"/>
          </a:xfrm>
        </p:spPr>
        <p:txBody>
          <a:bodyPr>
            <a:normAutofit/>
          </a:bodyPr>
          <a:lstStyle/>
          <a:p>
            <a:pPr>
              <a:lnSpc>
                <a:spcPct val="150000"/>
              </a:lnSpc>
            </a:pPr>
            <a:r>
              <a:rPr lang="en-US" dirty="0" smtClean="0">
                <a:latin typeface="Times New Roman" pitchFamily="18" charset="0"/>
                <a:cs typeface="Times New Roman" pitchFamily="18" charset="0"/>
              </a:rPr>
              <a:t>The community based program I choose to create </a:t>
            </a:r>
            <a:r>
              <a:rPr lang="en-US" dirty="0" smtClean="0">
                <a:latin typeface="Times New Roman" pitchFamily="18" charset="0"/>
                <a:cs typeface="Times New Roman" pitchFamily="18" charset="0"/>
              </a:rPr>
              <a:t>is for </a:t>
            </a:r>
            <a:r>
              <a:rPr lang="en-US" dirty="0" smtClean="0">
                <a:latin typeface="Times New Roman" pitchFamily="18" charset="0"/>
                <a:cs typeface="Times New Roman" pitchFamily="18" charset="0"/>
              </a:rPr>
              <a:t>parolees </a:t>
            </a:r>
            <a:r>
              <a:rPr lang="en-US" dirty="0" smtClean="0">
                <a:latin typeface="Times New Roman" pitchFamily="18" charset="0"/>
                <a:cs typeface="Times New Roman" pitchFamily="18" charset="0"/>
              </a:rPr>
              <a:t>healthcare</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program is going to focus mostly on women and girls healthcare </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Many </a:t>
            </a:r>
            <a:r>
              <a:rPr lang="en-US" dirty="0" smtClean="0">
                <a:latin typeface="Times New Roman" pitchFamily="18" charset="0"/>
                <a:cs typeface="Times New Roman" pitchFamily="18" charset="0"/>
              </a:rPr>
              <a:t>women who have been released from jail need  their health catered </a:t>
            </a:r>
            <a:r>
              <a:rPr lang="en-US" dirty="0" smtClean="0">
                <a:latin typeface="Times New Roman" pitchFamily="18" charset="0"/>
                <a:cs typeface="Times New Roman" pitchFamily="18" charset="0"/>
              </a:rPr>
              <a:t>for</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These </a:t>
            </a:r>
            <a:r>
              <a:rPr lang="en-US" dirty="0" smtClean="0">
                <a:latin typeface="Times New Roman" pitchFamily="18" charset="0"/>
                <a:cs typeface="Times New Roman" pitchFamily="18" charset="0"/>
              </a:rPr>
              <a:t>services will help them cope with life outside prison </a:t>
            </a:r>
            <a:r>
              <a:rPr lang="en-US" dirty="0" smtClean="0">
                <a:latin typeface="Times New Roman" pitchFamily="18" charset="0"/>
                <a:cs typeface="Times New Roman" pitchFamily="18" charset="0"/>
              </a:rPr>
              <a:t>easily</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parolees will be indulged into the program until their sentence is </a:t>
            </a:r>
            <a:r>
              <a:rPr lang="en-US" dirty="0" smtClean="0">
                <a:latin typeface="Times New Roman" pitchFamily="18" charset="0"/>
                <a:cs typeface="Times New Roman" pitchFamily="18" charset="0"/>
              </a:rPr>
              <a:t>over</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Also, the health program is going to be free for all women on </a:t>
            </a:r>
            <a:r>
              <a:rPr lang="en-US" dirty="0" smtClean="0">
                <a:latin typeface="Times New Roman" pitchFamily="18" charset="0"/>
                <a:cs typeface="Times New Roman" pitchFamily="18" charset="0"/>
              </a:rPr>
              <a:t>parole</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84860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Name of the Community Based Program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5"/>
            <a:ext cx="12192000" cy="3976085"/>
          </a:xfrm>
        </p:spPr>
        <p:txBody>
          <a:bodyPr/>
          <a:lstStyle/>
          <a:p>
            <a:pPr>
              <a:lnSpc>
                <a:spcPct val="150000"/>
              </a:lnSpc>
            </a:pPr>
            <a:r>
              <a:rPr lang="en-US" dirty="0" smtClean="0">
                <a:latin typeface="Times New Roman" pitchFamily="18" charset="0"/>
                <a:cs typeface="Times New Roman" pitchFamily="18" charset="0"/>
              </a:rPr>
              <a:t>The name of the health care is Women and Girls Friendly </a:t>
            </a:r>
            <a:r>
              <a:rPr lang="en-US" dirty="0">
                <a:latin typeface="Times New Roman" pitchFamily="18" charset="0"/>
                <a:cs typeface="Times New Roman" pitchFamily="18" charset="0"/>
              </a:rPr>
              <a:t>H</a:t>
            </a:r>
            <a:r>
              <a:rPr lang="en-US" dirty="0" smtClean="0">
                <a:latin typeface="Times New Roman" pitchFamily="18" charset="0"/>
                <a:cs typeface="Times New Roman" pitchFamily="18" charset="0"/>
              </a:rPr>
              <a:t>ealthcare </a:t>
            </a:r>
            <a:r>
              <a:rPr lang="en-US" dirty="0" smtClean="0">
                <a:latin typeface="Times New Roman" pitchFamily="18" charset="0"/>
                <a:cs typeface="Times New Roman" pitchFamily="18" charset="0"/>
              </a:rPr>
              <a:t>center</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program will only cater for women and  girls who are on </a:t>
            </a:r>
            <a:r>
              <a:rPr lang="en-US" dirty="0" smtClean="0">
                <a:latin typeface="Times New Roman" pitchFamily="18" charset="0"/>
                <a:cs typeface="Times New Roman" pitchFamily="18" charset="0"/>
              </a:rPr>
              <a:t>parole</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Also</a:t>
            </a:r>
            <a:r>
              <a:rPr lang="en-US" dirty="0" smtClean="0">
                <a:latin typeface="Times New Roman" pitchFamily="18" charset="0"/>
                <a:cs typeface="Times New Roman" pitchFamily="18" charset="0"/>
              </a:rPr>
              <a:t>, the name symbolizes my interest in working with women and the young </a:t>
            </a:r>
            <a:r>
              <a:rPr lang="en-US" dirty="0" smtClean="0">
                <a:latin typeface="Times New Roman" pitchFamily="18" charset="0"/>
                <a:cs typeface="Times New Roman" pitchFamily="18" charset="0"/>
              </a:rPr>
              <a:t>girls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bottom line is all clients are supposed to be on parole will be </a:t>
            </a:r>
            <a:r>
              <a:rPr lang="en-US" dirty="0" smtClean="0">
                <a:latin typeface="Times New Roman" pitchFamily="18" charset="0"/>
                <a:cs typeface="Times New Roman" pitchFamily="18" charset="0"/>
              </a:rPr>
              <a:t>included</a:t>
            </a:r>
            <a:endParaRPr lang="en-US" dirty="0" smtClean="0">
              <a:latin typeface="Times New Roman" pitchFamily="18" charset="0"/>
              <a:cs typeface="Times New Roman" pitchFamily="18" charset="0"/>
            </a:endParaRP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35772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Location and Type of Clients to be Served</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04497" y="1825625"/>
            <a:ext cx="11335406" cy="4351338"/>
          </a:xfrm>
        </p:spPr>
        <p:txBody>
          <a:bodyPr/>
          <a:lstStyle/>
          <a:p>
            <a:pPr>
              <a:lnSpc>
                <a:spcPct val="150000"/>
              </a:lnSpc>
            </a:pPr>
            <a:r>
              <a:rPr lang="en-US" dirty="0" smtClean="0">
                <a:latin typeface="Times New Roman" pitchFamily="18" charset="0"/>
                <a:cs typeface="Times New Roman" pitchFamily="18" charset="0"/>
              </a:rPr>
              <a:t>The location of the program will be in the outskirts of the </a:t>
            </a:r>
            <a:r>
              <a:rPr lang="en-US" dirty="0" smtClean="0">
                <a:latin typeface="Times New Roman" pitchFamily="18" charset="0"/>
                <a:cs typeface="Times New Roman" pitchFamily="18" charset="0"/>
              </a:rPr>
              <a:t>city</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a:t>
            </a:r>
            <a:r>
              <a:rPr lang="en-US" dirty="0" smtClean="0">
                <a:latin typeface="Times New Roman" pitchFamily="18" charset="0"/>
                <a:cs typeface="Times New Roman" pitchFamily="18" charset="0"/>
              </a:rPr>
              <a:t>type of clients to be served are the female </a:t>
            </a:r>
            <a:r>
              <a:rPr lang="en-US" dirty="0" smtClean="0">
                <a:latin typeface="Times New Roman" pitchFamily="18" charset="0"/>
                <a:cs typeface="Times New Roman" pitchFamily="18" charset="0"/>
              </a:rPr>
              <a:t>gender</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This includes women and teenage girls in need of the program’s </a:t>
            </a:r>
            <a:r>
              <a:rPr lang="en-US" dirty="0" smtClean="0">
                <a:latin typeface="Times New Roman" pitchFamily="18" charset="0"/>
                <a:cs typeface="Times New Roman" pitchFamily="18" charset="0"/>
              </a:rPr>
              <a:t>services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clients age should be from 18 to 35 </a:t>
            </a:r>
            <a:r>
              <a:rPr lang="en-US" dirty="0" smtClean="0">
                <a:latin typeface="Times New Roman" pitchFamily="18" charset="0"/>
                <a:cs typeface="Times New Roman" pitchFamily="18" charset="0"/>
              </a:rPr>
              <a:t>years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Also, the clients must be on parole or </a:t>
            </a:r>
            <a:r>
              <a:rPr lang="en-US" dirty="0" smtClean="0">
                <a:latin typeface="Times New Roman" pitchFamily="18" charset="0"/>
                <a:cs typeface="Times New Roman" pitchFamily="18" charset="0"/>
              </a:rPr>
              <a:t>probation</a:t>
            </a:r>
            <a:endParaRPr lang="en-US" dirty="0" smtClean="0">
              <a:latin typeface="Times New Roman" pitchFamily="18" charset="0"/>
              <a:cs typeface="Times New Roman" pitchFamily="18" charset="0"/>
            </a:endParaRPr>
          </a:p>
          <a:p>
            <a:pPr marL="0" indent="0">
              <a:lnSpc>
                <a:spcPct val="150000"/>
              </a:lnSpc>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01767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Mission Statement</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25669" y="1825625"/>
            <a:ext cx="11524593" cy="4351338"/>
          </a:xfrm>
        </p:spPr>
        <p:txBody>
          <a:bodyPr>
            <a:normAutofit/>
          </a:bodyPr>
          <a:lstStyle/>
          <a:p>
            <a:pPr>
              <a:lnSpc>
                <a:spcPct val="150000"/>
              </a:lnSpc>
            </a:pPr>
            <a:r>
              <a:rPr lang="en-US" dirty="0" smtClean="0">
                <a:latin typeface="Times New Roman" pitchFamily="18" charset="0"/>
                <a:cs typeface="Times New Roman" pitchFamily="18" charset="0"/>
              </a:rPr>
              <a:t>The mission statement is “ To Give Hope and Contribute to the  Health and Well-being of Women and Girls on Parole with the help of the </a:t>
            </a:r>
            <a:r>
              <a:rPr lang="en-US" dirty="0" smtClean="0">
                <a:latin typeface="Times New Roman" pitchFamily="18" charset="0"/>
                <a:cs typeface="Times New Roman" pitchFamily="18" charset="0"/>
              </a:rPr>
              <a:t>community</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mission statement can help people have the awareness of the program</a:t>
            </a:r>
          </a:p>
          <a:p>
            <a:pPr>
              <a:lnSpc>
                <a:spcPct val="150000"/>
              </a:lnSpc>
            </a:pPr>
            <a:r>
              <a:rPr lang="en-US" dirty="0" smtClean="0">
                <a:latin typeface="Times New Roman" pitchFamily="18" charset="0"/>
                <a:cs typeface="Times New Roman" pitchFamily="18" charset="0"/>
              </a:rPr>
              <a:t>The statement also create awareness to people who may need the </a:t>
            </a:r>
            <a:r>
              <a:rPr lang="en-US" dirty="0" smtClean="0">
                <a:latin typeface="Times New Roman" pitchFamily="18" charset="0"/>
                <a:cs typeface="Times New Roman" pitchFamily="18" charset="0"/>
              </a:rPr>
              <a:t>services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Thus, the purpose of mission statements is to inspire the target </a:t>
            </a:r>
            <a:r>
              <a:rPr lang="en-US" dirty="0" smtClean="0">
                <a:latin typeface="Times New Roman" pitchFamily="18" charset="0"/>
                <a:cs typeface="Times New Roman" pitchFamily="18" charset="0"/>
              </a:rPr>
              <a:t>individuals</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679029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Non-Profit Program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567558" y="1841391"/>
            <a:ext cx="11624442" cy="4654004"/>
          </a:xfrm>
        </p:spPr>
        <p:txBody>
          <a:bodyPr>
            <a:normAutofit/>
          </a:bodyPr>
          <a:lstStyle/>
          <a:p>
            <a:r>
              <a:rPr lang="en-US" dirty="0" smtClean="0">
                <a:latin typeface="Times New Roman" pitchFamily="18" charset="0"/>
                <a:cs typeface="Times New Roman" pitchFamily="18" charset="0"/>
              </a:rPr>
              <a:t>I choose my program to a non-profit one to convenience the </a:t>
            </a:r>
            <a:r>
              <a:rPr lang="en-US" dirty="0" smtClean="0">
                <a:latin typeface="Times New Roman" pitchFamily="18" charset="0"/>
                <a:cs typeface="Times New Roman" pitchFamily="18" charset="0"/>
              </a:rPr>
              <a:t>clients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 reason is because, they struggle in getting decent </a:t>
            </a:r>
            <a:r>
              <a:rPr lang="en-US" dirty="0" smtClean="0">
                <a:latin typeface="Times New Roman" pitchFamily="18" charset="0"/>
                <a:cs typeface="Times New Roman" pitchFamily="18" charset="0"/>
              </a:rPr>
              <a:t>employments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They also struggle in managing their bills during this </a:t>
            </a:r>
            <a:r>
              <a:rPr lang="en-US" dirty="0" smtClean="0">
                <a:latin typeface="Times New Roman" pitchFamily="18" charset="0"/>
                <a:cs typeface="Times New Roman" pitchFamily="18" charset="0"/>
              </a:rPr>
              <a:t>period</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a:t>
            </a:r>
            <a:r>
              <a:rPr lang="en-US" dirty="0" smtClean="0">
                <a:latin typeface="Times New Roman" pitchFamily="18" charset="0"/>
                <a:cs typeface="Times New Roman" pitchFamily="18" charset="0"/>
              </a:rPr>
              <a:t>will help them use the healthcare bills in important bills like rent and </a:t>
            </a:r>
            <a:r>
              <a:rPr lang="en-US" dirty="0" smtClean="0">
                <a:latin typeface="Times New Roman" pitchFamily="18" charset="0"/>
                <a:cs typeface="Times New Roman" pitchFamily="18" charset="0"/>
              </a:rPr>
              <a:t>food</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 would liaise with the local government and other healthcare programs for </a:t>
            </a:r>
            <a:r>
              <a:rPr lang="en-US" dirty="0" smtClean="0">
                <a:latin typeface="Times New Roman" pitchFamily="18" charset="0"/>
                <a:cs typeface="Times New Roman" pitchFamily="18" charset="0"/>
              </a:rPr>
              <a:t>funds</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A</a:t>
            </a:r>
            <a:r>
              <a:rPr lang="en-US" dirty="0" smtClean="0">
                <a:latin typeface="Times New Roman" pitchFamily="18" charset="0"/>
                <a:cs typeface="Times New Roman" pitchFamily="18" charset="0"/>
              </a:rPr>
              <a:t>lso</a:t>
            </a:r>
            <a:r>
              <a:rPr lang="en-US" dirty="0" smtClean="0">
                <a:latin typeface="Times New Roman" pitchFamily="18" charset="0"/>
                <a:cs typeface="Times New Roman" pitchFamily="18" charset="0"/>
              </a:rPr>
              <a:t>, counselors and social workers would be </a:t>
            </a:r>
            <a:r>
              <a:rPr lang="en-US" dirty="0" smtClean="0">
                <a:latin typeface="Times New Roman" pitchFamily="18" charset="0"/>
                <a:cs typeface="Times New Roman" pitchFamily="18" charset="0"/>
              </a:rPr>
              <a:t>needed</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pPr marL="0" indent="0">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338595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Purpose of the Program</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5"/>
            <a:ext cx="12192000" cy="4351338"/>
          </a:xfrm>
        </p:spPr>
        <p:txBody>
          <a:bodyPr>
            <a:normAutofit/>
          </a:bodyPr>
          <a:lstStyle/>
          <a:p>
            <a:pPr>
              <a:lnSpc>
                <a:spcPct val="150000"/>
              </a:lnSpc>
            </a:pPr>
            <a:r>
              <a:rPr lang="en-US" dirty="0" smtClean="0">
                <a:latin typeface="Times New Roman" pitchFamily="18" charset="0"/>
                <a:cs typeface="Times New Roman" pitchFamily="18" charset="0"/>
              </a:rPr>
              <a:t>It is a healthcare program that would provide healthcare services (</a:t>
            </a:r>
            <a:r>
              <a:rPr lang="en-US" dirty="0" err="1" smtClean="0">
                <a:latin typeface="Times New Roman" pitchFamily="18" charset="0"/>
                <a:cs typeface="Times New Roman" pitchFamily="18" charset="0"/>
              </a:rPr>
              <a:t>Matz</a:t>
            </a:r>
            <a:r>
              <a:rPr lang="en-US" dirty="0" smtClean="0">
                <a:latin typeface="Times New Roman" pitchFamily="18" charset="0"/>
                <a:cs typeface="Times New Roman" pitchFamily="18" charset="0"/>
              </a:rPr>
              <a:t>, 2018</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program will have services such as </a:t>
            </a:r>
            <a:r>
              <a:rPr lang="en-US" dirty="0" smtClean="0">
                <a:latin typeface="Times New Roman" pitchFamily="18" charset="0"/>
                <a:cs typeface="Times New Roman" pitchFamily="18" charset="0"/>
              </a:rPr>
              <a:t>counseling</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Other services will include family planning, screening and </a:t>
            </a:r>
            <a:r>
              <a:rPr lang="en-US" dirty="0" smtClean="0">
                <a:latin typeface="Times New Roman" pitchFamily="18" charset="0"/>
                <a:cs typeface="Times New Roman" pitchFamily="18" charset="0"/>
              </a:rPr>
              <a:t>mentoring</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Working </a:t>
            </a:r>
            <a:r>
              <a:rPr lang="en-US" dirty="0" smtClean="0">
                <a:latin typeface="Times New Roman" pitchFamily="18" charset="0"/>
                <a:cs typeface="Times New Roman" pitchFamily="18" charset="0"/>
              </a:rPr>
              <a:t>with the community will help the parolees feel loved and cared </a:t>
            </a:r>
            <a:r>
              <a:rPr lang="en-US" dirty="0" smtClean="0">
                <a:latin typeface="Times New Roman" pitchFamily="18" charset="0"/>
                <a:cs typeface="Times New Roman" pitchFamily="18" charset="0"/>
              </a:rPr>
              <a:t>for</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108670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13098"/>
            <a:ext cx="12192000" cy="4401755"/>
          </a:xfrm>
        </p:spPr>
        <p:txBody>
          <a:bodyPr>
            <a:normAutofit/>
          </a:bodyPr>
          <a:lstStyle/>
          <a:p>
            <a:pPr>
              <a:lnSpc>
                <a:spcPct val="200000"/>
              </a:lnSpc>
            </a:pPr>
            <a:r>
              <a:rPr lang="en-US" dirty="0" smtClean="0">
                <a:latin typeface="Times New Roman" pitchFamily="18" charset="0"/>
                <a:cs typeface="Times New Roman" pitchFamily="18" charset="0"/>
              </a:rPr>
              <a:t>Therapy would also help them cope with stigma from other people (</a:t>
            </a:r>
            <a:r>
              <a:rPr lang="en-US" dirty="0" err="1" smtClean="0">
                <a:latin typeface="Times New Roman" pitchFamily="18" charset="0"/>
                <a:cs typeface="Times New Roman" pitchFamily="18" charset="0"/>
              </a:rPr>
              <a:t>Kuluski</a:t>
            </a:r>
            <a:r>
              <a:rPr lang="en-US" dirty="0" smtClean="0">
                <a:latin typeface="Times New Roman" pitchFamily="18" charset="0"/>
                <a:cs typeface="Times New Roman" pitchFamily="18" charset="0"/>
              </a:rPr>
              <a:t>, 2017</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Another service in the program is family </a:t>
            </a:r>
            <a:r>
              <a:rPr lang="en-US" dirty="0" smtClean="0">
                <a:latin typeface="Times New Roman" pitchFamily="18" charset="0"/>
                <a:cs typeface="Times New Roman" pitchFamily="18" charset="0"/>
              </a:rPr>
              <a:t>planning</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Family planning is essential to women in the age 18 to 35 </a:t>
            </a:r>
            <a:r>
              <a:rPr lang="en-US" dirty="0" smtClean="0">
                <a:latin typeface="Times New Roman" pitchFamily="18" charset="0"/>
                <a:cs typeface="Times New Roman" pitchFamily="18" charset="0"/>
              </a:rPr>
              <a:t>years</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(Smith</a:t>
            </a:r>
            <a:r>
              <a:rPr lang="en-US" dirty="0" smtClean="0">
                <a:latin typeface="Times New Roman" pitchFamily="18" charset="0"/>
                <a:cs typeface="Times New Roman" pitchFamily="18" charset="0"/>
              </a:rPr>
              <a:t>, 2019</a:t>
            </a:r>
            <a:r>
              <a:rPr lang="en-US"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nSpc>
                <a:spcPct val="200000"/>
              </a:lnSpc>
            </a:pPr>
            <a:r>
              <a:rPr lang="en-US" dirty="0" smtClean="0">
                <a:latin typeface="Times New Roman" pitchFamily="18" charset="0"/>
                <a:cs typeface="Times New Roman" pitchFamily="18" charset="0"/>
              </a:rPr>
              <a:t>Hence</a:t>
            </a:r>
            <a:r>
              <a:rPr lang="en-US" dirty="0" smtClean="0">
                <a:latin typeface="Times New Roman" pitchFamily="18" charset="0"/>
                <a:cs typeface="Times New Roman" pitchFamily="18" charset="0"/>
              </a:rPr>
              <a:t>, the program would provide free family planning services for </a:t>
            </a:r>
            <a:r>
              <a:rPr lang="en-US" dirty="0" smtClean="0">
                <a:latin typeface="Times New Roman" pitchFamily="18" charset="0"/>
                <a:cs typeface="Times New Roman" pitchFamily="18" charset="0"/>
              </a:rPr>
              <a:t>parolees</a:t>
            </a:r>
            <a:endParaRPr lang="en-US" dirty="0" smtClean="0">
              <a:latin typeface="Times New Roman" pitchFamily="18" charset="0"/>
              <a:cs typeface="Times New Roman" pitchFamily="18" charset="0"/>
            </a:endParaRPr>
          </a:p>
          <a:p>
            <a:pPr marL="0" indent="0">
              <a:lnSpc>
                <a:spcPct val="200000"/>
              </a:lnSpc>
              <a:buNone/>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853773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Continuation…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5"/>
            <a:ext cx="11353800" cy="4351338"/>
          </a:xfrm>
        </p:spPr>
        <p:txBody>
          <a:bodyPr>
            <a:normAutofit/>
          </a:bodyPr>
          <a:lstStyle/>
          <a:p>
            <a:pPr>
              <a:lnSpc>
                <a:spcPct val="150000"/>
              </a:lnSpc>
            </a:pPr>
            <a:r>
              <a:rPr lang="en-US" dirty="0" smtClean="0">
                <a:latin typeface="Times New Roman" pitchFamily="18" charset="0"/>
                <a:cs typeface="Times New Roman" pitchFamily="18" charset="0"/>
              </a:rPr>
              <a:t>Another service that would be in the program is screening of </a:t>
            </a:r>
            <a:r>
              <a:rPr lang="en-US" dirty="0" smtClean="0">
                <a:latin typeface="Times New Roman" pitchFamily="18" charset="0"/>
                <a:cs typeface="Times New Roman" pitchFamily="18" charset="0"/>
              </a:rPr>
              <a:t>diseases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Testing </a:t>
            </a:r>
            <a:r>
              <a:rPr lang="en-US" dirty="0" smtClean="0">
                <a:latin typeface="Times New Roman" pitchFamily="18" charset="0"/>
                <a:cs typeface="Times New Roman" pitchFamily="18" charset="0"/>
              </a:rPr>
              <a:t>for HIV/AIDs will also be done to the clients who are willing (</a:t>
            </a:r>
            <a:r>
              <a:rPr lang="de-DE" dirty="0" smtClean="0">
                <a:latin typeface="Times New Roman" pitchFamily="18" charset="0"/>
                <a:cs typeface="Times New Roman" pitchFamily="18" charset="0"/>
              </a:rPr>
              <a:t>Denton, &amp; Lichtenstein, 2018</a:t>
            </a:r>
            <a:r>
              <a:rPr lang="de-DE"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 ones who are tested positive would be involved in </a:t>
            </a:r>
            <a:r>
              <a:rPr lang="en-US" dirty="0" smtClean="0">
                <a:latin typeface="Times New Roman" pitchFamily="18" charset="0"/>
                <a:cs typeface="Times New Roman" pitchFamily="18" charset="0"/>
              </a:rPr>
              <a:t>counseling</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Also</a:t>
            </a:r>
            <a:r>
              <a:rPr lang="en-US" dirty="0" smtClean="0">
                <a:latin typeface="Times New Roman" pitchFamily="18" charset="0"/>
                <a:cs typeface="Times New Roman" pitchFamily="18" charset="0"/>
              </a:rPr>
              <a:t>, the ones tested negative would be advised on prevention </a:t>
            </a:r>
            <a:r>
              <a:rPr lang="en-US" dirty="0" smtClean="0">
                <a:latin typeface="Times New Roman" pitchFamily="18" charset="0"/>
                <a:cs typeface="Times New Roman" pitchFamily="18" charset="0"/>
              </a:rPr>
              <a:t>measures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Such measure can include nutrition, and use of protection, among others</a:t>
            </a:r>
          </a:p>
          <a:p>
            <a:pPr>
              <a:lnSpc>
                <a:spcPct val="150000"/>
              </a:lnSpc>
            </a:pP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754251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Treatment Programs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5"/>
            <a:ext cx="12192000" cy="4351338"/>
          </a:xfrm>
        </p:spPr>
        <p:txBody>
          <a:bodyPr/>
          <a:lstStyle/>
          <a:p>
            <a:pPr>
              <a:lnSpc>
                <a:spcPct val="150000"/>
              </a:lnSpc>
            </a:pPr>
            <a:r>
              <a:rPr lang="en-US" dirty="0" smtClean="0">
                <a:latin typeface="Times New Roman" pitchFamily="18" charset="0"/>
                <a:cs typeface="Times New Roman" pitchFamily="18" charset="0"/>
              </a:rPr>
              <a:t>First </a:t>
            </a:r>
            <a:r>
              <a:rPr lang="en-US" dirty="0" smtClean="0">
                <a:latin typeface="Times New Roman" pitchFamily="18" charset="0"/>
                <a:cs typeface="Times New Roman" pitchFamily="18" charset="0"/>
              </a:rPr>
              <a:t>is rehabilitative programs like counseling and therapy for the </a:t>
            </a:r>
            <a:r>
              <a:rPr lang="en-US" dirty="0" smtClean="0">
                <a:latin typeface="Times New Roman" pitchFamily="18" charset="0"/>
                <a:cs typeface="Times New Roman" pitchFamily="18" charset="0"/>
              </a:rPr>
              <a:t>parolees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Counseling and rehabilitative services are one of the program’s main </a:t>
            </a:r>
            <a:r>
              <a:rPr lang="en-US" dirty="0" smtClean="0">
                <a:latin typeface="Times New Roman" pitchFamily="18" charset="0"/>
                <a:cs typeface="Times New Roman" pitchFamily="18" charset="0"/>
              </a:rPr>
              <a:t>purposes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These treatments can include trauma counseling, and sexual abuse </a:t>
            </a:r>
            <a:r>
              <a:rPr lang="en-US" dirty="0" smtClean="0">
                <a:latin typeface="Times New Roman" pitchFamily="18" charset="0"/>
                <a:cs typeface="Times New Roman" pitchFamily="18" charset="0"/>
              </a:rPr>
              <a:t>counseling</a:t>
            </a:r>
            <a:endParaRPr lang="en-US" dirty="0" smtClean="0">
              <a:latin typeface="Times New Roman" pitchFamily="18" charset="0"/>
              <a:cs typeface="Times New Roman" pitchFamily="18" charset="0"/>
            </a:endParaRPr>
          </a:p>
          <a:p>
            <a:pPr>
              <a:lnSpc>
                <a:spcPct val="150000"/>
              </a:lnSpc>
            </a:pPr>
            <a:r>
              <a:rPr lang="en-US" dirty="0">
                <a:latin typeface="Times New Roman" pitchFamily="18" charset="0"/>
                <a:cs typeface="Times New Roman" pitchFamily="18" charset="0"/>
              </a:rPr>
              <a:t>I</a:t>
            </a:r>
            <a:r>
              <a:rPr lang="en-US" dirty="0" smtClean="0">
                <a:latin typeface="Times New Roman" pitchFamily="18" charset="0"/>
                <a:cs typeface="Times New Roman" pitchFamily="18" charset="0"/>
              </a:rPr>
              <a:t>t can also include substance abuse counseling and </a:t>
            </a:r>
            <a:r>
              <a:rPr lang="en-US" dirty="0" smtClean="0">
                <a:latin typeface="Times New Roman" pitchFamily="18" charset="0"/>
                <a:cs typeface="Times New Roman" pitchFamily="18" charset="0"/>
              </a:rPr>
              <a:t>rehabilitation</a:t>
            </a:r>
            <a:endParaRPr lang="en-US" dirty="0" smtClean="0">
              <a:latin typeface="Times New Roman" pitchFamily="18" charset="0"/>
              <a:cs typeface="Times New Roman" pitchFamily="18" charset="0"/>
            </a:endParaRPr>
          </a:p>
          <a:p>
            <a:pPr>
              <a:lnSpc>
                <a:spcPct val="150000"/>
              </a:lnSpc>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reason for rehabilitation is because the paroles have easy access to drugs</a:t>
            </a:r>
          </a:p>
          <a:p>
            <a:pPr>
              <a:lnSpc>
                <a:spcPct val="150000"/>
              </a:lnSpc>
            </a:pPr>
            <a:r>
              <a:rPr lang="en-US" dirty="0" smtClean="0">
                <a:latin typeface="Times New Roman" pitchFamily="18" charset="0"/>
                <a:cs typeface="Times New Roman" pitchFamily="18" charset="0"/>
              </a:rPr>
              <a:t>Treatments </a:t>
            </a:r>
            <a:r>
              <a:rPr lang="en-US" dirty="0" smtClean="0">
                <a:latin typeface="Times New Roman" pitchFamily="18" charset="0"/>
                <a:cs typeface="Times New Roman" pitchFamily="18" charset="0"/>
              </a:rPr>
              <a:t>for minor diseases like pain, infections, and common cold </a:t>
            </a:r>
            <a:r>
              <a:rPr lang="en-US" dirty="0" smtClean="0">
                <a:latin typeface="Times New Roman" pitchFamily="18" charset="0"/>
                <a:cs typeface="Times New Roman" pitchFamily="18" charset="0"/>
              </a:rPr>
              <a:t>will also be</a:t>
            </a:r>
            <a:r>
              <a:rPr lang="en-US" dirty="0" smtClean="0">
                <a:latin typeface="Times New Roman" pitchFamily="18" charset="0"/>
                <a:cs typeface="Times New Roman" pitchFamily="18" charset="0"/>
              </a:rPr>
              <a:t> offered</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311544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Conclusion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0" y="1825625"/>
            <a:ext cx="12192000" cy="4351338"/>
          </a:xfrm>
        </p:spPr>
        <p:txBody>
          <a:bodyPr/>
          <a:lstStyle/>
          <a:p>
            <a:pPr>
              <a:lnSpc>
                <a:spcPct val="150000"/>
              </a:lnSpc>
            </a:pPr>
            <a:r>
              <a:rPr lang="en-US" dirty="0" smtClean="0">
                <a:latin typeface="Times New Roman" pitchFamily="18" charset="0"/>
                <a:cs typeface="Times New Roman" pitchFamily="18" charset="0"/>
              </a:rPr>
              <a:t>The Women and Girls Friendly Healthcare Center will help in making life easier for </a:t>
            </a:r>
            <a:r>
              <a:rPr lang="en-US" dirty="0" smtClean="0">
                <a:latin typeface="Times New Roman" pitchFamily="18" charset="0"/>
                <a:cs typeface="Times New Roman" pitchFamily="18" charset="0"/>
              </a:rPr>
              <a:t>parolees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Focusing more on women and girls will make the community offer </a:t>
            </a:r>
            <a:r>
              <a:rPr lang="en-US" dirty="0" smtClean="0">
                <a:latin typeface="Times New Roman" pitchFamily="18" charset="0"/>
                <a:cs typeface="Times New Roman" pitchFamily="18" charset="0"/>
              </a:rPr>
              <a:t>support</a:t>
            </a:r>
            <a:endParaRPr lang="en-US" dirty="0" smtClean="0">
              <a:latin typeface="Times New Roman" pitchFamily="18" charset="0"/>
              <a:cs typeface="Times New Roman" pitchFamily="18" charset="0"/>
            </a:endParaRPr>
          </a:p>
          <a:p>
            <a:pPr>
              <a:lnSpc>
                <a:spcPct val="150000"/>
              </a:lnSpc>
            </a:pP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 program would help the women and girls by providing good health </a:t>
            </a:r>
            <a:r>
              <a:rPr lang="en-US" dirty="0" smtClean="0">
                <a:latin typeface="Times New Roman" pitchFamily="18" charset="0"/>
                <a:cs typeface="Times New Roman" pitchFamily="18" charset="0"/>
              </a:rPr>
              <a:t>services</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Through the treatment services, most women and girls would </a:t>
            </a:r>
            <a:r>
              <a:rPr lang="en-US" dirty="0" smtClean="0">
                <a:latin typeface="Times New Roman" pitchFamily="18" charset="0"/>
                <a:cs typeface="Times New Roman" pitchFamily="18" charset="0"/>
              </a:rPr>
              <a:t>benefit</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Working with the community will help the parolees feel loved and cared </a:t>
            </a:r>
            <a:r>
              <a:rPr lang="en-US" dirty="0" smtClean="0">
                <a:latin typeface="Times New Roman" pitchFamily="18" charset="0"/>
                <a:cs typeface="Times New Roman" pitchFamily="18" charset="0"/>
              </a:rPr>
              <a:t>for</a:t>
            </a: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Thus, they would be able to feel included into the community once </a:t>
            </a:r>
            <a:r>
              <a:rPr lang="en-US" dirty="0" smtClean="0">
                <a:latin typeface="Times New Roman" pitchFamily="18" charset="0"/>
                <a:cs typeface="Times New Roman" pitchFamily="18" charset="0"/>
              </a:rPr>
              <a:t>more</a:t>
            </a:r>
            <a:endParaRPr lang="en-US" dirty="0" smtClean="0">
              <a:latin typeface="Times New Roman" pitchFamily="18" charset="0"/>
              <a:cs typeface="Times New Roman" pitchFamily="18" charset="0"/>
            </a:endParaRPr>
          </a:p>
          <a:p>
            <a:pPr>
              <a:lnSpc>
                <a:spcPct val="150000"/>
              </a:lnSpc>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7409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38200" y="1825624"/>
            <a:ext cx="10515600" cy="5032375"/>
          </a:xfrm>
        </p:spPr>
        <p:txBody>
          <a:bodyPr>
            <a:normAutofit/>
          </a:bodyPr>
          <a:lstStyle/>
          <a:p>
            <a:pPr marL="0" indent="0">
              <a:buNone/>
            </a:pPr>
            <a:r>
              <a:rPr lang="en-US" dirty="0" smtClean="0">
                <a:latin typeface="Times New Roman" pitchFamily="18" charset="0"/>
                <a:cs typeface="Times New Roman" pitchFamily="18" charset="0"/>
              </a:rPr>
              <a:t>Denton, J. E., &amp; Lichtenstein, B. (2018). Accept or Decline? Deciding Factors in a </a:t>
            </a:r>
            <a:r>
              <a:rPr lang="en-US" dirty="0" smtClean="0">
                <a:latin typeface="Times New Roman" pitchFamily="18" charset="0"/>
                <a:cs typeface="Times New Roman" pitchFamily="18" charset="0"/>
              </a:rPr>
              <a:t>	Voluntary </a:t>
            </a:r>
            <a:r>
              <a:rPr lang="en-US" dirty="0" smtClean="0">
                <a:latin typeface="Times New Roman" pitchFamily="18" charset="0"/>
                <a:cs typeface="Times New Roman" pitchFamily="18" charset="0"/>
              </a:rPr>
              <a:t>HIV </a:t>
            </a:r>
            <a:r>
              <a:rPr lang="en-US" dirty="0" smtClean="0">
                <a:latin typeface="Times New Roman" pitchFamily="18" charset="0"/>
                <a:cs typeface="Times New Roman" pitchFamily="18" charset="0"/>
              </a:rPr>
              <a:t>	Testing </a:t>
            </a:r>
            <a:r>
              <a:rPr lang="en-US" dirty="0" smtClean="0">
                <a:latin typeface="Times New Roman" pitchFamily="18" charset="0"/>
                <a:cs typeface="Times New Roman" pitchFamily="18" charset="0"/>
              </a:rPr>
              <a:t>Program for Probationers and Parolees. Journal of the </a:t>
            </a:r>
            <a:r>
              <a:rPr lang="en-US" dirty="0" smtClean="0">
                <a:latin typeface="Times New Roman" pitchFamily="18" charset="0"/>
                <a:cs typeface="Times New Roman" pitchFamily="18" charset="0"/>
              </a:rPr>
              <a:t>	Association </a:t>
            </a:r>
            <a:r>
              <a:rPr lang="en-US" dirty="0" smtClean="0">
                <a:latin typeface="Times New Roman" pitchFamily="18" charset="0"/>
                <a:cs typeface="Times New Roman" pitchFamily="18" charset="0"/>
              </a:rPr>
              <a:t>of Nurses in AIDS </a:t>
            </a:r>
            <a:r>
              <a:rPr lang="en-US" dirty="0" smtClean="0">
                <a:latin typeface="Times New Roman" pitchFamily="18" charset="0"/>
                <a:cs typeface="Times New Roman" pitchFamily="18" charset="0"/>
              </a:rPr>
              <a:t>	Care</a:t>
            </a:r>
            <a:r>
              <a:rPr lang="en-US" dirty="0" smtClean="0">
                <a:latin typeface="Times New Roman" pitchFamily="18" charset="0"/>
                <a:cs typeface="Times New Roman" pitchFamily="18" charset="0"/>
              </a:rPr>
              <a:t>, 29(1), 133-138.</a:t>
            </a:r>
          </a:p>
          <a:p>
            <a:pPr marL="0" indent="0">
              <a:buNone/>
            </a:pPr>
            <a:r>
              <a:rPr lang="en-US" dirty="0" err="1" smtClean="0">
                <a:latin typeface="Times New Roman" pitchFamily="18" charset="0"/>
                <a:cs typeface="Times New Roman" pitchFamily="18" charset="0"/>
              </a:rPr>
              <a:t>Kuluski</a:t>
            </a:r>
            <a:r>
              <a:rPr lang="en-US" dirty="0" smtClean="0">
                <a:latin typeface="Times New Roman" pitchFamily="18" charset="0"/>
                <a:cs typeface="Times New Roman" pitchFamily="18" charset="0"/>
              </a:rPr>
              <a:t>, K., Ho, J. W., Hans, P. K., &amp; Nelson, M. L. (2017). Community care for people </a:t>
            </a:r>
            <a:r>
              <a:rPr lang="en-US" dirty="0" smtClean="0">
                <a:latin typeface="Times New Roman" pitchFamily="18" charset="0"/>
                <a:cs typeface="Times New Roman" pitchFamily="18" charset="0"/>
              </a:rPr>
              <a:t>	with 	complex </a:t>
            </a:r>
            <a:r>
              <a:rPr lang="en-US" dirty="0" smtClean="0">
                <a:latin typeface="Times New Roman" pitchFamily="18" charset="0"/>
                <a:cs typeface="Times New Roman" pitchFamily="18" charset="0"/>
              </a:rPr>
              <a:t>care needs: bridging the gap between health and social care. </a:t>
            </a:r>
            <a:r>
              <a:rPr lang="en-US" dirty="0" smtClean="0">
                <a:latin typeface="Times New Roman" pitchFamily="18" charset="0"/>
                <a:cs typeface="Times New Roman" pitchFamily="18" charset="0"/>
              </a:rPr>
              <a:t>	International </a:t>
            </a:r>
            <a:r>
              <a:rPr lang="en-US" dirty="0" smtClean="0">
                <a:latin typeface="Times New Roman" pitchFamily="18" charset="0"/>
                <a:cs typeface="Times New Roman" pitchFamily="18" charset="0"/>
              </a:rPr>
              <a:t>journal of </a:t>
            </a:r>
            <a:r>
              <a:rPr lang="en-US" dirty="0" smtClean="0">
                <a:latin typeface="Times New Roman" pitchFamily="18" charset="0"/>
                <a:cs typeface="Times New Roman" pitchFamily="18" charset="0"/>
              </a:rPr>
              <a:t>	integrated </a:t>
            </a:r>
            <a:r>
              <a:rPr lang="en-US" dirty="0" smtClean="0">
                <a:latin typeface="Times New Roman" pitchFamily="18" charset="0"/>
                <a:cs typeface="Times New Roman" pitchFamily="18" charset="0"/>
              </a:rPr>
              <a:t>care, 17(4).</a:t>
            </a:r>
          </a:p>
          <a:p>
            <a:pPr marL="0" indent="0">
              <a:buNone/>
            </a:pPr>
            <a:r>
              <a:rPr lang="en-US" dirty="0" err="1" smtClean="0">
                <a:latin typeface="Times New Roman" pitchFamily="18" charset="0"/>
                <a:cs typeface="Times New Roman" pitchFamily="18" charset="0"/>
              </a:rPr>
              <a:t>Matz</a:t>
            </a:r>
            <a:r>
              <a:rPr lang="en-US" dirty="0" smtClean="0">
                <a:latin typeface="Times New Roman" pitchFamily="18" charset="0"/>
                <a:cs typeface="Times New Roman" pitchFamily="18" charset="0"/>
              </a:rPr>
              <a:t>, A. K. (2018). COMMUNITY CORRECTIONS AND THE HEALTH OF CRIMINAL </a:t>
            </a:r>
            <a:r>
              <a:rPr lang="en-US" dirty="0" smtClean="0">
                <a:latin typeface="Times New Roman" pitchFamily="18" charset="0"/>
                <a:cs typeface="Times New Roman" pitchFamily="18" charset="0"/>
              </a:rPr>
              <a:t>	JUSTICE </a:t>
            </a:r>
            <a:r>
              <a:rPr lang="en-US" dirty="0" smtClean="0">
                <a:latin typeface="Times New Roman" pitchFamily="18" charset="0"/>
                <a:cs typeface="Times New Roman" pitchFamily="18" charset="0"/>
              </a:rPr>
              <a:t>POPULATIONS. Journal of Health and Human Services Administration, </a:t>
            </a:r>
            <a:r>
              <a:rPr lang="en-US" dirty="0" smtClean="0">
                <a:latin typeface="Times New Roman" pitchFamily="18" charset="0"/>
                <a:cs typeface="Times New Roman" pitchFamily="18" charset="0"/>
              </a:rPr>
              <a:t>	41(3</a:t>
            </a:r>
            <a:r>
              <a:rPr lang="en-US" dirty="0" smtClean="0">
                <a:latin typeface="Times New Roman" pitchFamily="18" charset="0"/>
                <a:cs typeface="Times New Roman" pitchFamily="18" charset="0"/>
              </a:rPr>
              <a:t>), 348.</a:t>
            </a:r>
          </a:p>
          <a:p>
            <a:pPr marL="0" indent="0">
              <a:buNone/>
            </a:pPr>
            <a:r>
              <a:rPr lang="en-US" dirty="0" smtClean="0">
                <a:latin typeface="Times New Roman" pitchFamily="18" charset="0"/>
                <a:cs typeface="Times New Roman" pitchFamily="18" charset="0"/>
              </a:rPr>
              <a:t>Smith, S. A., Mays, G. P., Collins, T. C., &amp; </a:t>
            </a:r>
            <a:r>
              <a:rPr lang="en-US" dirty="0" err="1" smtClean="0">
                <a:latin typeface="Times New Roman" pitchFamily="18" charset="0"/>
                <a:cs typeface="Times New Roman" pitchFamily="18" charset="0"/>
              </a:rPr>
              <a:t>Ramaswamy</a:t>
            </a:r>
            <a:r>
              <a:rPr lang="en-US" dirty="0" smtClean="0">
                <a:latin typeface="Times New Roman" pitchFamily="18" charset="0"/>
                <a:cs typeface="Times New Roman" pitchFamily="18" charset="0"/>
              </a:rPr>
              <a:t>, M. (2019). The role of the </a:t>
            </a:r>
            <a:r>
              <a:rPr lang="en-US" dirty="0" smtClean="0">
                <a:latin typeface="Times New Roman" pitchFamily="18" charset="0"/>
                <a:cs typeface="Times New Roman" pitchFamily="18" charset="0"/>
              </a:rPr>
              <a:t>	</a:t>
            </a:r>
            <a:r>
              <a:rPr lang="en-US" smtClean="0">
                <a:latin typeface="Times New Roman" pitchFamily="18" charset="0"/>
                <a:cs typeface="Times New Roman" pitchFamily="18" charset="0"/>
              </a:rPr>
              <a:t>community 	health </a:t>
            </a:r>
            <a:r>
              <a:rPr lang="en-US" dirty="0" smtClean="0">
                <a:latin typeface="Times New Roman" pitchFamily="18" charset="0"/>
                <a:cs typeface="Times New Roman" pitchFamily="18" charset="0"/>
              </a:rPr>
              <a:t>delivery system in the health and well-being of </a:t>
            </a:r>
            <a:r>
              <a:rPr lang="en-US" dirty="0" smtClean="0">
                <a:latin typeface="Times New Roman" pitchFamily="18" charset="0"/>
                <a:cs typeface="Times New Roman" pitchFamily="18" charset="0"/>
              </a:rPr>
              <a:t>justice-	involved </a:t>
            </a:r>
            <a:r>
              <a:rPr lang="en-US" dirty="0" smtClean="0">
                <a:latin typeface="Times New Roman" pitchFamily="18" charset="0"/>
                <a:cs typeface="Times New Roman" pitchFamily="18" charset="0"/>
              </a:rPr>
              <a:t>women: a </a:t>
            </a:r>
            <a:r>
              <a:rPr lang="en-US" smtClean="0">
                <a:latin typeface="Times New Roman" pitchFamily="18" charset="0"/>
                <a:cs typeface="Times New Roman" pitchFamily="18" charset="0"/>
              </a:rPr>
              <a:t>narrative </a:t>
            </a:r>
            <a:r>
              <a:rPr lang="en-US" smtClean="0">
                <a:latin typeface="Times New Roman" pitchFamily="18" charset="0"/>
                <a:cs typeface="Times New Roman" pitchFamily="18" charset="0"/>
              </a:rPr>
              <a:t>	review</a:t>
            </a:r>
            <a:r>
              <a:rPr lang="en-US" dirty="0" smtClean="0">
                <a:latin typeface="Times New Roman" pitchFamily="18" charset="0"/>
                <a:cs typeface="Times New Roman" pitchFamily="18" charset="0"/>
              </a:rPr>
              <a:t>. Health &amp; justice, 7(1), 12.</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070439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276</TotalTime>
  <Words>2002</Words>
  <Application>Microsoft Office PowerPoint</Application>
  <PresentationFormat>Custom</PresentationFormat>
  <Paragraphs>94</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Community Based Program for Clients on Parole</vt:lpstr>
      <vt:lpstr>Introduction </vt:lpstr>
      <vt:lpstr>Name of the Community Based Program</vt:lpstr>
      <vt:lpstr>Location and Type of Clients to be Served</vt:lpstr>
      <vt:lpstr>Mission Statement</vt:lpstr>
      <vt:lpstr>Non-Profit Program</vt:lpstr>
      <vt:lpstr>Purpose of the Program</vt:lpstr>
      <vt:lpstr>Continuation…</vt:lpstr>
      <vt:lpstr>Continuation…</vt:lpstr>
      <vt:lpstr>Treatment Programs</vt:lpstr>
      <vt:lpstr>Conclusion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nonniana</dc:creator>
  <cp:lastModifiedBy>User</cp:lastModifiedBy>
  <cp:revision>31</cp:revision>
  <dcterms:created xsi:type="dcterms:W3CDTF">2020-04-01T09:14:49Z</dcterms:created>
  <dcterms:modified xsi:type="dcterms:W3CDTF">2020-04-01T15:05:57Z</dcterms:modified>
</cp:coreProperties>
</file>